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0"/>
  </p:notesMasterIdLst>
  <p:sldIdLst>
    <p:sldId id="458" r:id="rId5"/>
    <p:sldId id="459" r:id="rId6"/>
    <p:sldId id="460" r:id="rId7"/>
    <p:sldId id="461" r:id="rId8"/>
    <p:sldId id="462" r:id="rId9"/>
    <p:sldId id="463" r:id="rId10"/>
    <p:sldId id="457" r:id="rId11"/>
    <p:sldId id="449" r:id="rId12"/>
    <p:sldId id="450" r:id="rId13"/>
    <p:sldId id="451" r:id="rId14"/>
    <p:sldId id="452" r:id="rId15"/>
    <p:sldId id="453" r:id="rId16"/>
    <p:sldId id="465" r:id="rId17"/>
    <p:sldId id="380" r:id="rId18"/>
    <p:sldId id="466" r:id="rId19"/>
  </p:sldIdLst>
  <p:sldSz cx="24384000" cy="13716000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andre Magno de Aguiar Amorim" initials="AMdAA" lastIdx="34" clrIdx="0">
    <p:extLst>
      <p:ext uri="{19B8F6BF-5375-455C-9EA6-DF929625EA0E}">
        <p15:presenceInfo xmlns:p15="http://schemas.microsoft.com/office/powerpoint/2012/main" userId="S-1-5-21-2135630104-1162506924-937769972-240244" providerId="AD"/>
      </p:ext>
    </p:extLst>
  </p:cmAuthor>
  <p:cmAuthor id="2" name="Fabio de Lima Marques" initials="FdLM" lastIdx="0" clrIdx="1">
    <p:extLst>
      <p:ext uri="{19B8F6BF-5375-455C-9EA6-DF929625EA0E}">
        <p15:presenceInfo xmlns:p15="http://schemas.microsoft.com/office/powerpoint/2012/main" userId="S-1-5-21-2135630104-1162506924-937769972-779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8A"/>
    <a:srgbClr val="FFC000"/>
    <a:srgbClr val="1B6D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48" autoAdjust="0"/>
    <p:restoredTop sz="93875" autoAdjust="0"/>
  </p:normalViewPr>
  <p:slideViewPr>
    <p:cSldViewPr snapToGrid="0">
      <p:cViewPr varScale="1">
        <p:scale>
          <a:sx n="56" d="100"/>
          <a:sy n="56" d="100"/>
        </p:scale>
        <p:origin x="108" y="114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010403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823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07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7821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13"/>
          </p:nvPr>
        </p:nvSpPr>
        <p:spPr>
          <a:xfrm>
            <a:off x="5329062" y="406546"/>
            <a:ext cx="13716003" cy="914876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6231433" y="863203"/>
            <a:ext cx="17439681" cy="1162645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8794253" y="3637358"/>
            <a:ext cx="13260587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2442031" y="7072312"/>
            <a:ext cx="8514489" cy="567928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2192000" y="1250156"/>
            <a:ext cx="8251032" cy="55006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291704" y="1250156"/>
            <a:ext cx="16850320" cy="1123354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1712269" y="0"/>
            <a:ext cx="20959463" cy="1398389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39908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qsprod.saude.gov.br/extensions/DEMAS_C19Vacina/DEMAS_C19Vacina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-24083" y="-11391"/>
            <a:ext cx="24432166" cy="13738782"/>
          </a:xfrm>
          <a:prstGeom prst="rect">
            <a:avLst/>
          </a:prstGeom>
          <a:solidFill>
            <a:srgbClr val="102D7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24083" y="8438"/>
            <a:ext cx="16804752" cy="137189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D3205B8-5E1A-4188-A417-45E82B435E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1928" y="12159103"/>
            <a:ext cx="6608637" cy="80474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EA5D053-7287-4332-A676-F3F9744C06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0072" y="-112927"/>
            <a:ext cx="4373928" cy="3094666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58196" y="6619697"/>
            <a:ext cx="13966366" cy="4576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>
              <a:spcAft>
                <a:spcPts val="2400"/>
              </a:spcAft>
            </a:pPr>
            <a:r>
              <a:rPr lang="pt-BR" sz="540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CAMPANHA NACIONAL DE VACINAÇÃO CONTRA COVID-19</a:t>
            </a:r>
            <a:endParaRPr lang="pt-BR" sz="5400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r>
              <a:rPr lang="pt-BR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pt-BR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Coordenação Geral do Programa Nacional de Imunizações- CGPNI</a:t>
            </a:r>
          </a:p>
          <a:p>
            <a:pPr algn="l"/>
            <a:r>
              <a:rPr 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Departamento de Imunização e Doenças Transmissíveis- DEIDT</a:t>
            </a:r>
            <a:br>
              <a:rPr 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Secretaria de Vigilância em Saúde - SVS</a:t>
            </a:r>
          </a:p>
          <a:p>
            <a:pPr algn="l"/>
            <a:endParaRPr kumimoji="0" lang="pt-BR" sz="3200" i="0" u="none" strike="noStrike" cap="none" spc="0" normalizeH="0" baseline="0" dirty="0">
              <a:ln>
                <a:noFill/>
              </a:ln>
              <a:solidFill>
                <a:srgbClr val="004F8A"/>
              </a:solidFill>
              <a:effectLst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Neue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143000" y="12388689"/>
            <a:ext cx="10477500" cy="5751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/>
            <a:r>
              <a:rPr lang="pt-BR" sz="280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 </a:t>
            </a:r>
            <a:r>
              <a:rPr lang="pt-BR" sz="280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Maio de 2021</a:t>
            </a:r>
            <a:endParaRPr kumimoji="0" lang="pt-BR" sz="2800" i="0" u="none" strike="noStrike" cap="none" spc="0" normalizeH="0" baseline="0" dirty="0">
              <a:ln>
                <a:noFill/>
              </a:ln>
              <a:solidFill>
                <a:srgbClr val="004F8A"/>
              </a:solidFill>
              <a:effectLst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Neue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91062" y="2306860"/>
            <a:ext cx="3811948" cy="388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8608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ector: Angulado 31"/>
          <p:cNvCxnSpPr/>
          <p:nvPr/>
        </p:nvCxnSpPr>
        <p:spPr>
          <a:xfrm>
            <a:off x="7376926" y="9865295"/>
            <a:ext cx="2622094" cy="1689466"/>
          </a:xfrm>
          <a:prstGeom prst="bentConnector3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ectangle"/>
          <p:cNvSpPr/>
          <p:nvPr/>
        </p:nvSpPr>
        <p:spPr>
          <a:xfrm>
            <a:off x="704693" y="752088"/>
            <a:ext cx="22974614" cy="12185493"/>
          </a:xfrm>
          <a:prstGeom prst="roundRect">
            <a:avLst>
              <a:gd name="adj" fmla="val 0"/>
            </a:avLst>
          </a:prstGeom>
          <a:ln w="38100">
            <a:solidFill>
              <a:srgbClr val="F5C34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6" name="136.png" descr="1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06" y="499585"/>
            <a:ext cx="2090131" cy="569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ss_MS_GOV.png" descr="Ass_MS_GO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0370" y="12113512"/>
            <a:ext cx="5310325" cy="121946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Agrupar 6"/>
          <p:cNvGrpSpPr>
            <a:grpSpLocks/>
          </p:cNvGrpSpPr>
          <p:nvPr/>
        </p:nvGrpSpPr>
        <p:grpSpPr bwMode="auto">
          <a:xfrm>
            <a:off x="1330627" y="3803831"/>
            <a:ext cx="1207759" cy="1009709"/>
            <a:chOff x="3676" y="1478507"/>
            <a:chExt cx="754743" cy="725714"/>
          </a:xfrm>
        </p:grpSpPr>
        <p:sp>
          <p:nvSpPr>
            <p:cNvPr id="9" name="Lágrima 8"/>
            <p:cNvSpPr/>
            <p:nvPr/>
          </p:nvSpPr>
          <p:spPr>
            <a:xfrm>
              <a:off x="3676" y="1478507"/>
              <a:ext cx="754743" cy="725714"/>
            </a:xfrm>
            <a:prstGeom prst="teardrop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pt-BR"/>
            </a:p>
          </p:txBody>
        </p:sp>
        <p:pic>
          <p:nvPicPr>
            <p:cNvPr id="10" name="Gráfico 14" descr="Internet estrutura de tópicos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56" y="1482571"/>
              <a:ext cx="624548" cy="624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Agrupar 10"/>
          <p:cNvGrpSpPr>
            <a:grpSpLocks/>
          </p:cNvGrpSpPr>
          <p:nvPr/>
        </p:nvGrpSpPr>
        <p:grpSpPr bwMode="auto">
          <a:xfrm>
            <a:off x="2671586" y="3803831"/>
            <a:ext cx="1210302" cy="1009709"/>
            <a:chOff x="978604" y="1543205"/>
            <a:chExt cx="754743" cy="725714"/>
          </a:xfrm>
        </p:grpSpPr>
        <p:sp>
          <p:nvSpPr>
            <p:cNvPr id="12" name="Lágrima 11"/>
            <p:cNvSpPr/>
            <p:nvPr/>
          </p:nvSpPr>
          <p:spPr>
            <a:xfrm>
              <a:off x="978604" y="1543205"/>
              <a:ext cx="754743" cy="725714"/>
            </a:xfrm>
            <a:prstGeom prst="teardrop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pt-BR"/>
            </a:p>
          </p:txBody>
        </p:sp>
        <p:pic>
          <p:nvPicPr>
            <p:cNvPr id="13" name="Gráfico 21" descr="Jornal estrutura de tópicos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701" y="1593788"/>
              <a:ext cx="624548" cy="624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Agrupar 13"/>
          <p:cNvGrpSpPr>
            <a:grpSpLocks/>
          </p:cNvGrpSpPr>
          <p:nvPr/>
        </p:nvGrpSpPr>
        <p:grpSpPr bwMode="auto">
          <a:xfrm>
            <a:off x="10134807" y="10667401"/>
            <a:ext cx="4043183" cy="1656353"/>
            <a:chOff x="2588368" y="4115698"/>
            <a:chExt cx="3123639" cy="586771"/>
          </a:xfrm>
        </p:grpSpPr>
        <p:sp>
          <p:nvSpPr>
            <p:cNvPr id="15" name="Quadro 14"/>
            <p:cNvSpPr/>
            <p:nvPr/>
          </p:nvSpPr>
          <p:spPr>
            <a:xfrm>
              <a:off x="2588368" y="4115698"/>
              <a:ext cx="3123639" cy="586771"/>
            </a:xfrm>
            <a:prstGeom prst="fram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6" name="CaixaDeTexto 1"/>
            <p:cNvSpPr txBox="1">
              <a:spLocks noChangeArrowheads="1"/>
            </p:cNvSpPr>
            <p:nvPr/>
          </p:nvSpPr>
          <p:spPr bwMode="auto">
            <a:xfrm>
              <a:off x="3050341" y="4222165"/>
              <a:ext cx="2199692" cy="38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800"/>
                </a:spcBef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ts val="700"/>
                </a:spcBef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ts val="600"/>
                </a:spcBef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ts val="500"/>
                </a:spcBef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ts val="500"/>
                </a:spcBef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ts val="5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ts val="5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ts val="5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ts val="5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pt-BR" altLang="pt-BR" b="0" dirty="0">
                  <a:solidFill>
                    <a:srgbClr val="004F8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Documentos Técnicos</a:t>
              </a:r>
            </a:p>
          </p:txBody>
        </p:sp>
      </p:grpSp>
      <p:sp>
        <p:nvSpPr>
          <p:cNvPr id="17" name="CaixaDeTexto 16"/>
          <p:cNvSpPr txBox="1"/>
          <p:nvPr/>
        </p:nvSpPr>
        <p:spPr>
          <a:xfrm>
            <a:off x="11785681" y="2672862"/>
            <a:ext cx="1189362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5" indent="-457200" algn="just">
              <a:lnSpc>
                <a:spcPct val="150000"/>
              </a:lnSpc>
              <a:buFontTx/>
              <a:buChar char="-"/>
              <a:defRPr/>
            </a:pPr>
            <a:r>
              <a:rPr 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Plano de Operacionalização da Vacinação contra Covid-19 - Iniciou sua estruturação em agosto, por eixos prioritários, onde contém o detalhamento em cada eixo: Grupos prioritários, situação epidemiológica, atualização  das vacinas, indicadores de monitoramento, estudos pós marketing, dentre outros</a:t>
            </a:r>
            <a:r>
              <a:rPr lang="en-US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​.</a:t>
            </a:r>
            <a:endParaRPr lang="en-US" b="0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5" indent="-457200" algn="just">
              <a:lnSpc>
                <a:spcPct val="150000"/>
              </a:lnSpc>
              <a:buFontTx/>
              <a:buChar char="-"/>
              <a:defRPr/>
            </a:pPr>
            <a:r>
              <a:rPr lang="en-US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en-US" b="0" baseline="3000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0" dirty="0" err="1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edição</a:t>
            </a:r>
            <a:r>
              <a:rPr lang="en-US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0" dirty="0" err="1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publicizada</a:t>
            </a:r>
            <a:r>
              <a:rPr lang="en-US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em 17/05/2021</a:t>
            </a:r>
            <a:endParaRPr lang="pt-BR" b="0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5" indent="0" algn="just">
              <a:lnSpc>
                <a:spcPct val="150000"/>
              </a:lnSpc>
              <a:defRPr/>
            </a:pPr>
            <a:endParaRPr lang="pt-BR" b="0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Imagem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6" t="18330" r="37262" b="16809"/>
          <a:stretch>
            <a:fillRect/>
          </a:stretch>
        </p:blipFill>
        <p:spPr bwMode="auto">
          <a:xfrm>
            <a:off x="5332607" y="3554694"/>
            <a:ext cx="4837801" cy="6498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altLang="pt-BR" sz="9600" b="1" dirty="0">
                <a:latin typeface="Tahoma" panose="020B0604030504040204" pitchFamily="34" charset="0"/>
                <a:cs typeface="Tahoma" panose="020B0604030504040204" pitchFamily="34" charset="0"/>
              </a:rPr>
              <a:t>  </a:t>
            </a:r>
            <a:r>
              <a:rPr lang="pt-BR" altLang="pt-BR" sz="4900" b="1" dirty="0">
                <a:solidFill>
                  <a:srgbClr val="0070C0"/>
                </a:solidFill>
                <a:latin typeface="Tahoma"/>
                <a:ea typeface="Tahoma"/>
                <a:cs typeface="Tahoma"/>
                <a:sym typeface="Helvetica Neue"/>
              </a:rPr>
              <a:t>Plano de Operacionalização</a:t>
            </a:r>
            <a:r>
              <a:rPr lang="pt-BR" altLang="pt-BR" sz="9600" b="1" dirty="0">
                <a:latin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800365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ector: Angulado 31"/>
          <p:cNvCxnSpPr/>
          <p:nvPr/>
        </p:nvCxnSpPr>
        <p:spPr>
          <a:xfrm>
            <a:off x="7376926" y="9865295"/>
            <a:ext cx="2622094" cy="1689466"/>
          </a:xfrm>
          <a:prstGeom prst="bentConnector3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ectangle"/>
          <p:cNvSpPr/>
          <p:nvPr/>
        </p:nvSpPr>
        <p:spPr>
          <a:xfrm>
            <a:off x="704693" y="752088"/>
            <a:ext cx="22974614" cy="12185493"/>
          </a:xfrm>
          <a:prstGeom prst="roundRect">
            <a:avLst>
              <a:gd name="adj" fmla="val 0"/>
            </a:avLst>
          </a:prstGeom>
          <a:ln w="38100">
            <a:solidFill>
              <a:srgbClr val="F5C34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6" name="136.png" descr="1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06" y="499585"/>
            <a:ext cx="2090131" cy="569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ss_MS_GOV.png" descr="Ass_MS_GO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0370" y="12113512"/>
            <a:ext cx="5310325" cy="121946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Agrupar 6"/>
          <p:cNvGrpSpPr>
            <a:grpSpLocks/>
          </p:cNvGrpSpPr>
          <p:nvPr/>
        </p:nvGrpSpPr>
        <p:grpSpPr bwMode="auto">
          <a:xfrm>
            <a:off x="1330627" y="3803831"/>
            <a:ext cx="1207759" cy="1009709"/>
            <a:chOff x="3676" y="1478507"/>
            <a:chExt cx="754743" cy="725714"/>
          </a:xfrm>
        </p:grpSpPr>
        <p:sp>
          <p:nvSpPr>
            <p:cNvPr id="9" name="Lágrima 8"/>
            <p:cNvSpPr/>
            <p:nvPr/>
          </p:nvSpPr>
          <p:spPr>
            <a:xfrm>
              <a:off x="3676" y="1478507"/>
              <a:ext cx="754743" cy="725714"/>
            </a:xfrm>
            <a:prstGeom prst="teardrop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pt-BR"/>
            </a:p>
          </p:txBody>
        </p:sp>
        <p:pic>
          <p:nvPicPr>
            <p:cNvPr id="10" name="Gráfico 14" descr="Internet estrutura de tópicos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56" y="1482571"/>
              <a:ext cx="624548" cy="624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Agrupar 10"/>
          <p:cNvGrpSpPr>
            <a:grpSpLocks/>
          </p:cNvGrpSpPr>
          <p:nvPr/>
        </p:nvGrpSpPr>
        <p:grpSpPr bwMode="auto">
          <a:xfrm>
            <a:off x="2671586" y="3803831"/>
            <a:ext cx="1210302" cy="1009709"/>
            <a:chOff x="978604" y="1543205"/>
            <a:chExt cx="754743" cy="725714"/>
          </a:xfrm>
        </p:grpSpPr>
        <p:sp>
          <p:nvSpPr>
            <p:cNvPr id="12" name="Lágrima 11"/>
            <p:cNvSpPr/>
            <p:nvPr/>
          </p:nvSpPr>
          <p:spPr>
            <a:xfrm>
              <a:off x="978604" y="1543205"/>
              <a:ext cx="754743" cy="725714"/>
            </a:xfrm>
            <a:prstGeom prst="teardrop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pt-BR"/>
            </a:p>
          </p:txBody>
        </p:sp>
        <p:pic>
          <p:nvPicPr>
            <p:cNvPr id="13" name="Gráfico 21" descr="Jornal estrutura de tópicos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701" y="1593788"/>
              <a:ext cx="624548" cy="624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Agrupar 13"/>
          <p:cNvGrpSpPr>
            <a:grpSpLocks/>
          </p:cNvGrpSpPr>
          <p:nvPr/>
        </p:nvGrpSpPr>
        <p:grpSpPr bwMode="auto">
          <a:xfrm>
            <a:off x="10134807" y="10667401"/>
            <a:ext cx="4043183" cy="1656353"/>
            <a:chOff x="2588368" y="4115698"/>
            <a:chExt cx="3123639" cy="586771"/>
          </a:xfrm>
        </p:grpSpPr>
        <p:sp>
          <p:nvSpPr>
            <p:cNvPr id="15" name="Quadro 14"/>
            <p:cNvSpPr/>
            <p:nvPr/>
          </p:nvSpPr>
          <p:spPr>
            <a:xfrm>
              <a:off x="2588368" y="4115698"/>
              <a:ext cx="3123639" cy="586771"/>
            </a:xfrm>
            <a:prstGeom prst="fram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6" name="CaixaDeTexto 1"/>
            <p:cNvSpPr txBox="1">
              <a:spLocks noChangeArrowheads="1"/>
            </p:cNvSpPr>
            <p:nvPr/>
          </p:nvSpPr>
          <p:spPr bwMode="auto">
            <a:xfrm>
              <a:off x="3050341" y="4222165"/>
              <a:ext cx="2199692" cy="38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800"/>
                </a:spcBef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ts val="700"/>
                </a:spcBef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ts val="600"/>
                </a:spcBef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ts val="500"/>
                </a:spcBef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ts val="500"/>
                </a:spcBef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ts val="5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ts val="5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ts val="5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ts val="5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pt-BR" altLang="pt-BR" b="0" dirty="0">
                  <a:solidFill>
                    <a:srgbClr val="004F8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Documentos Técnicos</a:t>
              </a:r>
            </a:p>
          </p:txBody>
        </p:sp>
      </p:grpSp>
      <p:sp>
        <p:nvSpPr>
          <p:cNvPr id="17" name="CaixaDeTexto 16"/>
          <p:cNvSpPr txBox="1"/>
          <p:nvPr/>
        </p:nvSpPr>
        <p:spPr>
          <a:xfrm>
            <a:off x="11785681" y="2672862"/>
            <a:ext cx="11893625" cy="8586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5" indent="0" algn="just">
              <a:lnSpc>
                <a:spcPct val="150000"/>
              </a:lnSpc>
              <a:defRPr/>
            </a:pPr>
            <a:r>
              <a:rPr lang="en-US" sz="280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en-US" sz="2800" baseline="3000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sz="280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edição</a:t>
            </a:r>
            <a:r>
              <a:rPr lang="en-US" sz="280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publicizada</a:t>
            </a:r>
            <a:r>
              <a:rPr lang="en-US" sz="280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em 17/05/2021</a:t>
            </a:r>
          </a:p>
          <a:p>
            <a:pPr lvl="5" indent="0" algn="just">
              <a:lnSpc>
                <a:spcPct val="150000"/>
              </a:lnSpc>
              <a:defRPr/>
            </a:pPr>
            <a:r>
              <a:rPr lang="pt-BR" sz="2800" b="0" dirty="0" smtClean="0"/>
              <a:t>• </a:t>
            </a:r>
            <a:r>
              <a:rPr lang="pt-BR" sz="2800" b="0" dirty="0"/>
              <a:t>Anexo com o descritivo das pautas de distribuição das vacinas realizadas até o momento, com descrição da população-alvo contemplada (Anexo II</a:t>
            </a:r>
            <a:r>
              <a:rPr lang="pt-BR" sz="2800" b="0" dirty="0" smtClean="0"/>
              <a:t>);</a:t>
            </a:r>
          </a:p>
          <a:p>
            <a:pPr lvl="5" indent="0" algn="just">
              <a:lnSpc>
                <a:spcPct val="150000"/>
              </a:lnSpc>
              <a:defRPr/>
            </a:pPr>
            <a:r>
              <a:rPr lang="pt-BR" sz="2800" b="0" dirty="0" smtClean="0"/>
              <a:t> </a:t>
            </a:r>
            <a:r>
              <a:rPr lang="pt-BR" sz="2800" b="0" dirty="0"/>
              <a:t>• Atualização das orientações referentes a vacinação de Gestantes e Puérperas</a:t>
            </a:r>
            <a:r>
              <a:rPr lang="pt-BR" sz="2800" b="0" dirty="0" smtClean="0"/>
              <a:t>;</a:t>
            </a:r>
          </a:p>
          <a:p>
            <a:pPr lvl="5" indent="0" algn="just">
              <a:lnSpc>
                <a:spcPct val="150000"/>
              </a:lnSpc>
              <a:defRPr/>
            </a:pPr>
            <a:r>
              <a:rPr lang="pt-BR" sz="2800" b="0" dirty="0" smtClean="0"/>
              <a:t> </a:t>
            </a:r>
            <a:r>
              <a:rPr lang="pt-BR" sz="2800" b="0" dirty="0"/>
              <a:t>• Atualização do grupo de comorbidades com a inclusão de outras doenças neurológicas crônicas; </a:t>
            </a:r>
            <a:endParaRPr lang="pt-BR" sz="2800" b="0" dirty="0" smtClean="0"/>
          </a:p>
          <a:p>
            <a:pPr lvl="5" indent="0" algn="just">
              <a:lnSpc>
                <a:spcPct val="150000"/>
              </a:lnSpc>
              <a:defRPr/>
            </a:pPr>
            <a:r>
              <a:rPr lang="pt-BR" sz="2800" b="0" dirty="0" smtClean="0"/>
              <a:t>• </a:t>
            </a:r>
            <a:r>
              <a:rPr lang="pt-BR" sz="2800" b="0" dirty="0"/>
              <a:t>Atualização da estimativa da população-alvo; </a:t>
            </a:r>
            <a:endParaRPr lang="pt-BR" sz="2800" b="0" dirty="0" smtClean="0"/>
          </a:p>
          <a:p>
            <a:pPr lvl="5" indent="0" algn="just">
              <a:lnSpc>
                <a:spcPct val="150000"/>
              </a:lnSpc>
              <a:defRPr/>
            </a:pPr>
            <a:r>
              <a:rPr lang="pt-BR" sz="2800" b="0" dirty="0" smtClean="0"/>
              <a:t>• </a:t>
            </a:r>
            <a:r>
              <a:rPr lang="pt-BR" sz="2800" b="0" dirty="0"/>
              <a:t>Atualização das informações acerca das orientações, precauções e condutas de vacinação nos capítulos 2 e 4</a:t>
            </a:r>
            <a:r>
              <a:rPr lang="pt-BR" sz="2800" b="0" dirty="0" smtClean="0"/>
              <a:t>;</a:t>
            </a:r>
          </a:p>
          <a:p>
            <a:pPr lvl="5" indent="0" algn="just">
              <a:lnSpc>
                <a:spcPct val="150000"/>
              </a:lnSpc>
              <a:defRPr/>
            </a:pPr>
            <a:r>
              <a:rPr lang="pt-BR" sz="2800" b="0" dirty="0" smtClean="0"/>
              <a:t> </a:t>
            </a:r>
            <a:r>
              <a:rPr lang="pt-BR" sz="2800" b="0" dirty="0"/>
              <a:t>• Atualização das contraindicações.</a:t>
            </a:r>
            <a:endParaRPr lang="pt-BR" sz="2800" b="0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5" indent="0" algn="just">
              <a:lnSpc>
                <a:spcPct val="150000"/>
              </a:lnSpc>
              <a:defRPr/>
            </a:pPr>
            <a:endParaRPr lang="pt-BR" b="0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Imagem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6" t="18330" r="37262" b="16809"/>
          <a:stretch>
            <a:fillRect/>
          </a:stretch>
        </p:blipFill>
        <p:spPr bwMode="auto">
          <a:xfrm>
            <a:off x="5332607" y="3554694"/>
            <a:ext cx="4837801" cy="6498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altLang="pt-BR" sz="9600" b="1" dirty="0">
                <a:latin typeface="Tahoma" panose="020B0604030504040204" pitchFamily="34" charset="0"/>
                <a:cs typeface="Tahoma" panose="020B0604030504040204" pitchFamily="34" charset="0"/>
              </a:rPr>
              <a:t>  </a:t>
            </a:r>
            <a:r>
              <a:rPr lang="pt-BR" altLang="pt-BR" sz="4900" b="1" dirty="0">
                <a:solidFill>
                  <a:srgbClr val="0070C0"/>
                </a:solidFill>
                <a:latin typeface="Tahoma"/>
                <a:ea typeface="Tahoma"/>
                <a:cs typeface="Tahoma"/>
                <a:sym typeface="Helvetica Neue"/>
              </a:rPr>
              <a:t>Plano de Operacionalização</a:t>
            </a:r>
            <a:r>
              <a:rPr lang="pt-BR" altLang="pt-BR" sz="9600" b="1" dirty="0">
                <a:latin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833980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"/>
          <p:cNvSpPr/>
          <p:nvPr/>
        </p:nvSpPr>
        <p:spPr>
          <a:xfrm>
            <a:off x="704693" y="752088"/>
            <a:ext cx="22974614" cy="12185493"/>
          </a:xfrm>
          <a:prstGeom prst="roundRect">
            <a:avLst>
              <a:gd name="adj" fmla="val 0"/>
            </a:avLst>
          </a:prstGeom>
          <a:ln w="38100">
            <a:solidFill>
              <a:srgbClr val="F5C34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6" name="136.png" descr="1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06" y="499585"/>
            <a:ext cx="2090131" cy="569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ss_MS_GOV.png" descr="Ass_MS_GO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0370" y="12113512"/>
            <a:ext cx="5310325" cy="121946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aixaDeTexto 1"/>
          <p:cNvSpPr txBox="1"/>
          <p:nvPr/>
        </p:nvSpPr>
        <p:spPr>
          <a:xfrm>
            <a:off x="1613971" y="2237680"/>
            <a:ext cx="21268856" cy="104855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alt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Foram encaminhadas </a:t>
            </a:r>
            <a:r>
              <a:rPr lang="pt-BR" altLang="pt-BR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 </a:t>
            </a:r>
            <a:r>
              <a:rPr lang="pt-BR" alt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pautas de distribuição de </a:t>
            </a:r>
            <a:r>
              <a:rPr lang="pt-BR" altLang="pt-BR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vacinas;</a:t>
            </a:r>
            <a:endParaRPr lang="pt-BR" b="0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 </a:t>
            </a:r>
            <a:r>
              <a:rPr 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doses </a:t>
            </a:r>
            <a:r>
              <a:rPr lang="pt-BR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distribuídas: ~96,1 </a:t>
            </a:r>
            <a:r>
              <a:rPr 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milhões de </a:t>
            </a:r>
            <a:r>
              <a:rPr lang="pt-BR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doses;</a:t>
            </a:r>
            <a:endParaRPr lang="pt-BR" b="0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2" indent="-457200" algn="l">
              <a:lnSpc>
                <a:spcPct val="150000"/>
              </a:lnSpc>
              <a:buFontTx/>
              <a:buChar char="-"/>
            </a:pPr>
            <a:endParaRPr lang="pt-BR" b="0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8" indent="-457200" algn="l">
              <a:lnSpc>
                <a:spcPct val="150000"/>
              </a:lnSpc>
              <a:buFontTx/>
              <a:buChar char="-"/>
            </a:pPr>
            <a:r>
              <a:rPr lang="pt-BR" dirty="0" err="1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Butantan</a:t>
            </a:r>
            <a:r>
              <a:rPr lang="pt-BR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47.125.230 </a:t>
            </a:r>
          </a:p>
          <a:p>
            <a:pPr marL="457200" lvl="5" indent="-457200" algn="l">
              <a:lnSpc>
                <a:spcPct val="150000"/>
              </a:lnSpc>
              <a:buFontTx/>
              <a:buChar char="-"/>
            </a:pPr>
            <a:r>
              <a:rPr lang="pt-BR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Fiocruz: </a:t>
            </a:r>
            <a:r>
              <a:rPr lang="pt-BR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34.968.710 (</a:t>
            </a:r>
            <a:r>
              <a:rPr lang="pt-BR" b="0" dirty="0" err="1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Covax-Astrazeneca</a:t>
            </a:r>
            <a:r>
              <a:rPr lang="pt-BR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5.003.820): </a:t>
            </a:r>
            <a:r>
              <a:rPr lang="pt-BR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46.134.280</a:t>
            </a:r>
            <a:endParaRPr lang="pt-BR" b="0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5" indent="-457200" algn="l">
              <a:lnSpc>
                <a:spcPct val="150000"/>
              </a:lnSpc>
              <a:buFontTx/>
              <a:buChar char="-"/>
            </a:pPr>
            <a:r>
              <a:rPr lang="pt-BR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Pfizer: </a:t>
            </a:r>
            <a:r>
              <a:rPr lang="pt-BR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2.881.624</a:t>
            </a:r>
            <a:endParaRPr lang="pt-BR" b="0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5" indent="-457200" algn="l">
              <a:lnSpc>
                <a:spcPct val="150000"/>
              </a:lnSpc>
              <a:buFontTx/>
              <a:buChar char="-"/>
            </a:pPr>
            <a:endParaRPr lang="pt-BR" b="0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Alcance total: </a:t>
            </a:r>
            <a:r>
              <a:rPr lang="pt-BR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~54,3 </a:t>
            </a:r>
            <a:r>
              <a:rPr 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milhões de pessoas</a:t>
            </a:r>
          </a:p>
          <a:p>
            <a:pPr marL="457200" lvl="2" indent="-457200" algn="l">
              <a:lnSpc>
                <a:spcPct val="150000"/>
              </a:lnSpc>
              <a:buFontTx/>
              <a:buChar char="-"/>
            </a:pPr>
            <a:endParaRPr lang="pt-BR" b="0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8" indent="-457200" algn="l">
              <a:lnSpc>
                <a:spcPct val="150000"/>
              </a:lnSpc>
              <a:buFontTx/>
              <a:buChar char="-"/>
            </a:pPr>
            <a:r>
              <a:rPr lang="pt-BR" dirty="0" err="1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Butantan</a:t>
            </a:r>
            <a:r>
              <a:rPr lang="pt-BR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esquema completo: </a:t>
            </a:r>
            <a:r>
              <a:rPr 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 milhões</a:t>
            </a:r>
          </a:p>
          <a:p>
            <a:pPr marL="457200" lvl="5" indent="-457200" algn="l">
              <a:lnSpc>
                <a:spcPct val="150000"/>
              </a:lnSpc>
              <a:buFontTx/>
              <a:buChar char="-"/>
            </a:pPr>
            <a:r>
              <a:rPr lang="pt-BR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AstraZeneca, esquema completo: </a:t>
            </a:r>
            <a:r>
              <a:rPr 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13,7 milhões</a:t>
            </a:r>
          </a:p>
          <a:p>
            <a:pPr marL="457200" lvl="5" indent="-457200" algn="l">
              <a:lnSpc>
                <a:spcPct val="150000"/>
              </a:lnSpc>
              <a:buFontTx/>
              <a:buChar char="-"/>
            </a:pPr>
            <a:r>
              <a:rPr lang="pt-BR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AstraZeneca</a:t>
            </a:r>
            <a:r>
              <a:rPr lang="pt-BR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pt-BR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D2 pendente: </a:t>
            </a:r>
            <a:r>
              <a:rPr 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16,1 milhões</a:t>
            </a:r>
          </a:p>
          <a:p>
            <a:pPr marL="457200" lvl="5" indent="-457200" algn="l">
              <a:lnSpc>
                <a:spcPct val="150000"/>
              </a:lnSpc>
              <a:buFontTx/>
              <a:buChar char="-"/>
            </a:pPr>
            <a:r>
              <a:rPr lang="pt-BR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Pfizer, esquema iniciado D1: </a:t>
            </a:r>
            <a:r>
              <a:rPr lang="pt-BR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2,5 </a:t>
            </a:r>
            <a:r>
              <a:rPr 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milhões</a:t>
            </a:r>
            <a:endParaRPr lang="pt-BR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5" indent="-457200" algn="l">
              <a:lnSpc>
                <a:spcPct val="150000"/>
              </a:lnSpc>
              <a:buFontTx/>
              <a:buChar char="-"/>
            </a:pPr>
            <a:endParaRPr lang="pt-BR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2A0FF95-66ED-4636-95D7-0CF7D80C9464}"/>
              </a:ext>
            </a:extLst>
          </p:cNvPr>
          <p:cNvSpPr/>
          <p:nvPr/>
        </p:nvSpPr>
        <p:spPr>
          <a:xfrm>
            <a:off x="2659036" y="1068798"/>
            <a:ext cx="19623715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pt-BR" sz="44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Evolução da Campanha Nacional de Vacinação contra a COVID-19</a:t>
            </a:r>
          </a:p>
        </p:txBody>
      </p:sp>
    </p:spTree>
    <p:extLst>
      <p:ext uri="{BB962C8B-B14F-4D97-AF65-F5344CB8AC3E}">
        <p14:creationId xmlns:p14="http://schemas.microsoft.com/office/powerpoint/2010/main" val="142226033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"/>
          <p:cNvSpPr/>
          <p:nvPr/>
        </p:nvSpPr>
        <p:spPr>
          <a:xfrm>
            <a:off x="704693" y="752088"/>
            <a:ext cx="22974614" cy="12185493"/>
          </a:xfrm>
          <a:prstGeom prst="roundRect">
            <a:avLst>
              <a:gd name="adj" fmla="val 0"/>
            </a:avLst>
          </a:prstGeom>
          <a:ln w="38100">
            <a:solidFill>
              <a:srgbClr val="F5C34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6" name="136.png" descr="1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06" y="499585"/>
            <a:ext cx="2090131" cy="569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ss_MS_GOV.png" descr="Ass_MS_GO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0370" y="12113512"/>
            <a:ext cx="5310325" cy="121946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2A0FF95-66ED-4636-95D7-0CF7D80C9464}"/>
              </a:ext>
            </a:extLst>
          </p:cNvPr>
          <p:cNvSpPr/>
          <p:nvPr/>
        </p:nvSpPr>
        <p:spPr>
          <a:xfrm>
            <a:off x="2659036" y="1068798"/>
            <a:ext cx="19623715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pt-BR" sz="44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Evolução da Campanha Nacional de Vacinação contra a COVID-19</a:t>
            </a:r>
          </a:p>
        </p:txBody>
      </p:sp>
      <p:sp>
        <p:nvSpPr>
          <p:cNvPr id="7" name="CaixaDeTexto 7"/>
          <p:cNvSpPr txBox="1">
            <a:spLocks noChangeArrowheads="1"/>
          </p:cNvSpPr>
          <p:nvPr/>
        </p:nvSpPr>
        <p:spPr bwMode="auto">
          <a:xfrm>
            <a:off x="-3831661" y="1982560"/>
            <a:ext cx="181860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500"/>
              </a:spcBef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500"/>
              </a:spcBef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pt-BR" altLang="pt-BR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Grupos prioritários atendidos até o </a:t>
            </a:r>
            <a:r>
              <a:rPr lang="pt-BR" altLang="pt-BR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momento: </a:t>
            </a:r>
            <a:endParaRPr lang="pt-BR" altLang="pt-BR" b="0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1098086" y="2711656"/>
            <a:ext cx="20666790" cy="9902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500"/>
              </a:spcBef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500"/>
              </a:spcBef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100% das Pessoas com 60 anos Institucionalizadas;​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100% das Pessoas com Deficiência Institucionalizadas​;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100% do Povos Indígenas Vivendo em Terras Indígenas;</a:t>
            </a:r>
            <a:r>
              <a:rPr lang="en-US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​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100% </a:t>
            </a: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 Trabalhadores da Saúde​;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100% das Pessoas com 90 anos e mais​;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100% das Pessoas com 85 a 89 anos</a:t>
            </a:r>
            <a:r>
              <a:rPr lang="en-US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​;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100% das Pessoas com 80 a 84 anos;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100% das Pessoas com 75 a 79 anos;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100% dos Povos e Comunidades Tradicionais Ribeirinhos </a:t>
            </a:r>
            <a:endParaRPr lang="pt-BR" altLang="pt-BR" sz="2500" b="0" dirty="0" smtClean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</a:t>
            </a:r>
            <a:r>
              <a:rPr lang="pt-BR" altLang="pt-BR" sz="2500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dos Povos </a:t>
            </a: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Comunidades Tradicionais </a:t>
            </a:r>
            <a:r>
              <a:rPr lang="pt-BR" altLang="pt-BR" sz="2500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Quilombola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100% das Pessoas de 70 a 74 anos;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</a:t>
            </a: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das Pessoas de 65 a 69 anos;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100% </a:t>
            </a: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 Pessoas de 60 a 64 anos; e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46,8% das Pessoas </a:t>
            </a: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 Comorbidades, Gestantes e Puérpera c/ comorbidades e </a:t>
            </a:r>
            <a:r>
              <a:rPr lang="pt-BR" altLang="pt-BR" sz="2500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Pessoas com </a:t>
            </a: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deficiência permanente </a:t>
            </a:r>
            <a:endParaRPr lang="pt-BR" altLang="pt-BR" sz="2500" b="0" dirty="0" smtClean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38,6% </a:t>
            </a: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 Forças de segurança e salvamento e </a:t>
            </a:r>
            <a:r>
              <a:rPr lang="pt-BR" altLang="pt-BR" sz="2500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armadas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</a:t>
            </a:r>
            <a:r>
              <a:rPr lang="pt-BR" altLang="pt-BR" sz="2500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dos Trabalhadores </a:t>
            </a: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Portuários 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ü"/>
            </a:pPr>
            <a:r>
              <a:rPr lang="pt-BR" altLang="pt-BR" sz="2500" b="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78% dos Trabalhadores </a:t>
            </a:r>
            <a:r>
              <a:rPr lang="pt-BR" alt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Transporte Aéreo </a:t>
            </a:r>
          </a:p>
        </p:txBody>
      </p:sp>
    </p:spTree>
    <p:extLst>
      <p:ext uri="{BB962C8B-B14F-4D97-AF65-F5344CB8AC3E}">
        <p14:creationId xmlns:p14="http://schemas.microsoft.com/office/powerpoint/2010/main" val="265864430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"/>
          <p:cNvSpPr/>
          <p:nvPr/>
        </p:nvSpPr>
        <p:spPr>
          <a:xfrm>
            <a:off x="704693" y="752088"/>
            <a:ext cx="22974614" cy="12185493"/>
          </a:xfrm>
          <a:prstGeom prst="roundRect">
            <a:avLst>
              <a:gd name="adj" fmla="val 0"/>
            </a:avLst>
          </a:prstGeom>
          <a:ln w="38100">
            <a:solidFill>
              <a:srgbClr val="F5C34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6" name="136.png" descr="1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06" y="499585"/>
            <a:ext cx="2090131" cy="569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ss_MS_GOV.png" descr="Ass_MS_GO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0370" y="12113512"/>
            <a:ext cx="5310325" cy="121946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2A0FF95-66ED-4636-95D7-0CF7D80C9464}"/>
              </a:ext>
            </a:extLst>
          </p:cNvPr>
          <p:cNvSpPr/>
          <p:nvPr/>
        </p:nvSpPr>
        <p:spPr>
          <a:xfrm>
            <a:off x="2659036" y="1068798"/>
            <a:ext cx="19623715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pt-BR" sz="44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Evolução da Campanha Nacional de Vacinação contra a COVID-19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A39B8F62-58B4-4FA2-BD92-373C59611A6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659036" y="2282390"/>
          <a:ext cx="13373577" cy="9895289"/>
        </p:xfrm>
        <a:graphic>
          <a:graphicData uri="http://schemas.openxmlformats.org/drawingml/2006/table">
            <a:tbl>
              <a:tblPr/>
              <a:tblGrid>
                <a:gridCol w="2522483">
                  <a:extLst>
                    <a:ext uri="{9D8B030D-6E8A-4147-A177-3AD203B41FA5}">
                      <a16:colId xmlns:a16="http://schemas.microsoft.com/office/drawing/2014/main" val="3674256069"/>
                    </a:ext>
                  </a:extLst>
                </a:gridCol>
                <a:gridCol w="1891862">
                  <a:extLst>
                    <a:ext uri="{9D8B030D-6E8A-4147-A177-3AD203B41FA5}">
                      <a16:colId xmlns:a16="http://schemas.microsoft.com/office/drawing/2014/main" val="398823332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584643570"/>
                    </a:ext>
                  </a:extLst>
                </a:gridCol>
                <a:gridCol w="3944622">
                  <a:extLst>
                    <a:ext uri="{9D8B030D-6E8A-4147-A177-3AD203B41FA5}">
                      <a16:colId xmlns:a16="http://schemas.microsoft.com/office/drawing/2014/main" val="3625591212"/>
                    </a:ext>
                  </a:extLst>
                </a:gridCol>
                <a:gridCol w="2271410">
                  <a:extLst>
                    <a:ext uri="{9D8B030D-6E8A-4147-A177-3AD203B41FA5}">
                      <a16:colId xmlns:a16="http://schemas.microsoft.com/office/drawing/2014/main" val="3338651580"/>
                    </a:ext>
                  </a:extLst>
                </a:gridCol>
              </a:tblGrid>
              <a:tr h="119668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 SEMANA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DOSES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ALCANCE PESSOAS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PROCEDÊNCIA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334533"/>
                  </a:ext>
                </a:extLst>
              </a:tr>
              <a:tr h="6396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21/05/2021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6.123.000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5.510.700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FIOCRUZ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90965"/>
                  </a:ext>
                </a:extLst>
              </a:tr>
              <a:tr h="56755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26/05/2021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QUARTA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629.460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566.514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PFIZER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240860"/>
                  </a:ext>
                </a:extLst>
              </a:tr>
              <a:tr h="6306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28/05/2021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6.840.000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6.156.000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FIOCRUZ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394183"/>
                  </a:ext>
                </a:extLst>
              </a:tr>
              <a:tr h="59909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30/05/2021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DOMINGO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936.000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842.400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PFIZER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267241"/>
                  </a:ext>
                </a:extLst>
              </a:tr>
              <a:tr h="80012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02/06/2021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QUARTA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936.000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842.400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PFIZER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088816"/>
                  </a:ext>
                </a:extLst>
              </a:tr>
              <a:tr h="7567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03/06/2021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QUINTA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527.670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474.903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PFIZER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925583"/>
                  </a:ext>
                </a:extLst>
              </a:tr>
              <a:tr h="5990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04/06/2021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3.080.000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2.772.000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FIOCRUZ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576819"/>
                  </a:ext>
                </a:extLst>
              </a:tr>
              <a:tr h="59909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06/06/2021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DOMINGO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2.399.670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2.159.703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PFIZER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074063"/>
                  </a:ext>
                </a:extLst>
              </a:tr>
              <a:tr h="567559"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11/06/2021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3.080.000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2.772.000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FIOCRUZ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476536"/>
                  </a:ext>
                </a:extLst>
              </a:tr>
              <a:tr h="5990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13/06/2021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DOMINGO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2.400.840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2.160.756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PFIZER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364871"/>
                  </a:ext>
                </a:extLst>
              </a:tr>
              <a:tr h="66215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18/06/2021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6.000.000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5.400.000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FIOCRUZ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412864"/>
                  </a:ext>
                </a:extLst>
              </a:tr>
              <a:tr h="59909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20/06/2021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DOMINGO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2.400.840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2.160.756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PFIZER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634769"/>
                  </a:ext>
                </a:extLst>
              </a:tr>
              <a:tr h="6425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25/06/2021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6.000.000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5.400.000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FIOCRUZ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521726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27/06/2021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DOMINGO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2.400.840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2.160.756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PFIZER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360243"/>
                  </a:ext>
                </a:extLst>
              </a:tr>
            </a:tbl>
          </a:graphicData>
        </a:graphic>
      </p:graphicFrame>
      <p:sp>
        <p:nvSpPr>
          <p:cNvPr id="3" name="Chave Direita 2"/>
          <p:cNvSpPr/>
          <p:nvPr/>
        </p:nvSpPr>
        <p:spPr>
          <a:xfrm>
            <a:off x="16006734" y="3531032"/>
            <a:ext cx="417960" cy="1161738"/>
          </a:xfrm>
          <a:prstGeom prst="rightBrac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6006734" y="3847406"/>
            <a:ext cx="4278702" cy="528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Recebido- 21ª Pauta</a:t>
            </a:r>
          </a:p>
        </p:txBody>
      </p:sp>
      <p:sp>
        <p:nvSpPr>
          <p:cNvPr id="10" name="Chave Direita 9"/>
          <p:cNvSpPr/>
          <p:nvPr/>
        </p:nvSpPr>
        <p:spPr>
          <a:xfrm>
            <a:off x="16032613" y="4749818"/>
            <a:ext cx="417960" cy="1161738"/>
          </a:xfrm>
          <a:prstGeom prst="rightBrac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6750344" y="5066192"/>
            <a:ext cx="3580051" cy="528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500" b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pt-BR" dirty="0" smtClean="0"/>
              <a:t>Maio - 7,7 </a:t>
            </a:r>
            <a:r>
              <a:rPr lang="pt-BR" dirty="0"/>
              <a:t>milhões</a:t>
            </a:r>
          </a:p>
        </p:txBody>
      </p:sp>
      <p:sp>
        <p:nvSpPr>
          <p:cNvPr id="12" name="Chave Direita 11"/>
          <p:cNvSpPr/>
          <p:nvPr/>
        </p:nvSpPr>
        <p:spPr>
          <a:xfrm>
            <a:off x="16080475" y="5941412"/>
            <a:ext cx="370098" cy="6223385"/>
          </a:xfrm>
          <a:prstGeom prst="rightBrac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750344" y="8824902"/>
            <a:ext cx="3535092" cy="528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/>
            <a:r>
              <a:rPr lang="pt-BR" sz="2500" b="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Junho – 29,2 milhões</a:t>
            </a:r>
          </a:p>
        </p:txBody>
      </p:sp>
    </p:spTree>
    <p:extLst>
      <p:ext uri="{BB962C8B-B14F-4D97-AF65-F5344CB8AC3E}">
        <p14:creationId xmlns:p14="http://schemas.microsoft.com/office/powerpoint/2010/main" val="295605496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-24083" y="-11391"/>
            <a:ext cx="24432166" cy="13738782"/>
          </a:xfrm>
          <a:prstGeom prst="rect">
            <a:avLst/>
          </a:prstGeom>
          <a:solidFill>
            <a:srgbClr val="102D7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24083" y="8438"/>
            <a:ext cx="16804752" cy="137189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D3205B8-5E1A-4188-A417-45E82B435E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1928" y="12159103"/>
            <a:ext cx="6608637" cy="80474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EA5D053-7287-4332-A676-F3F9744C06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0072" y="-112927"/>
            <a:ext cx="4373928" cy="3094666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58196" y="7604582"/>
            <a:ext cx="13966366" cy="26064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>
              <a:spcAft>
                <a:spcPts val="2400"/>
              </a:spcAft>
            </a:pPr>
            <a:r>
              <a:rPr lang="pt-BR" sz="540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NOVAS ORIENTAÇÕES VACINAÇÃO DOS GRUPOS PRIORITÁRIOS</a:t>
            </a:r>
            <a:endParaRPr lang="pt-BR" sz="5400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kumimoji="0" lang="pt-BR" sz="3200" i="0" u="none" strike="noStrike" cap="none" spc="0" normalizeH="0" baseline="0" dirty="0">
              <a:ln>
                <a:noFill/>
              </a:ln>
              <a:solidFill>
                <a:srgbClr val="004F8A"/>
              </a:solidFill>
              <a:effectLst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Neue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143000" y="12388689"/>
            <a:ext cx="10477500" cy="5751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/>
            <a:r>
              <a:rPr lang="pt-BR" sz="280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 </a:t>
            </a:r>
            <a:r>
              <a:rPr lang="pt-BR" sz="280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Maio de 2021</a:t>
            </a:r>
            <a:endParaRPr kumimoji="0" lang="pt-BR" sz="2800" i="0" u="none" strike="noStrike" cap="none" spc="0" normalizeH="0" baseline="0" dirty="0">
              <a:ln>
                <a:noFill/>
              </a:ln>
              <a:solidFill>
                <a:srgbClr val="004F8A"/>
              </a:solidFill>
              <a:effectLst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Neue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91062" y="2306860"/>
            <a:ext cx="3811948" cy="388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19118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136.png" descr="1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06" y="499585"/>
            <a:ext cx="2090131" cy="569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ss_MS_GOV.png" descr="Ass_MS_GO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0370" y="12113512"/>
            <a:ext cx="5310325" cy="121946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2A0FF95-66ED-4636-95D7-0CF7D80C9464}"/>
              </a:ext>
            </a:extLst>
          </p:cNvPr>
          <p:cNvSpPr/>
          <p:nvPr/>
        </p:nvSpPr>
        <p:spPr>
          <a:xfrm>
            <a:off x="2659036" y="691660"/>
            <a:ext cx="19623715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pt-BR" sz="44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Evolução da Campanha Nacional de Vacinação contra a COVID-19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767277"/>
              </p:ext>
            </p:extLst>
          </p:nvPr>
        </p:nvGraphicFramePr>
        <p:xfrm>
          <a:off x="4278702" y="2258217"/>
          <a:ext cx="15165237" cy="11457783"/>
        </p:xfrm>
        <a:graphic>
          <a:graphicData uri="http://schemas.openxmlformats.org/drawingml/2006/table">
            <a:tbl>
              <a:tblPr/>
              <a:tblGrid>
                <a:gridCol w="1330150">
                  <a:extLst>
                    <a:ext uri="{9D8B030D-6E8A-4147-A177-3AD203B41FA5}">
                      <a16:colId xmlns:a16="http://schemas.microsoft.com/office/drawing/2014/main" val="1996465451"/>
                    </a:ext>
                  </a:extLst>
                </a:gridCol>
                <a:gridCol w="11298526">
                  <a:extLst>
                    <a:ext uri="{9D8B030D-6E8A-4147-A177-3AD203B41FA5}">
                      <a16:colId xmlns:a16="http://schemas.microsoft.com/office/drawing/2014/main" val="143695470"/>
                    </a:ext>
                  </a:extLst>
                </a:gridCol>
                <a:gridCol w="2536561">
                  <a:extLst>
                    <a:ext uri="{9D8B030D-6E8A-4147-A177-3AD203B41FA5}">
                      <a16:colId xmlns:a16="http://schemas.microsoft.com/office/drawing/2014/main" val="2331799058"/>
                    </a:ext>
                  </a:extLst>
                </a:gridCol>
              </a:tblGrid>
              <a:tr h="56641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Grupo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Grupo prioritário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População estimada*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387022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com 60 anos ou mais institucionalizadas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160.472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804535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com Deficiência Institucionalizadas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189398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Povos indígenas Vivendo em Terras Indígenas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413.739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529992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de Saúde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6.846.836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354633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de 90 anos ou mais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893.873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637452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de 85 a 89 anos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1.299.948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245996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de 80 a 84 anos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2.247.225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569091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de 75 a 79 anos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3.614.384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370235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Povos e Comunidades tradicionais Ribeirinhas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521.606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673972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Povos e Comunidades tradicionais Quilombolas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1.143.973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672391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de 70 a 74 anos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5.408.657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490063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de 65 a 69 anos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7.349.241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074617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de 60 a 64 anos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9.383.724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398312"/>
                  </a:ext>
                </a:extLst>
              </a:tr>
              <a:tr h="56641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com comorbidades** (n=18.218.730); </a:t>
                      </a:r>
                      <a:b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com Deficiência Permanente cadastradas no BPC*** (n=1.467.477);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19.686.207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2586017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com Deficiência Permanente (18 a 59 anos) sem cadastro no BPC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6.281.581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0541098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em Situação de Rua (18 a 59 anos)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140.559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650999"/>
                  </a:ext>
                </a:extLst>
              </a:tr>
              <a:tr h="56641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Funcionários do Sistema de Privação de </a:t>
                      </a:r>
                      <a:r>
                        <a:rPr lang="pt-BR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Liberdade</a:t>
                      </a:r>
                      <a:r>
                        <a:rPr lang="pt-BR" sz="2000" b="1" i="0" u="none" strike="noStrike" baseline="30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(n=108.949)</a:t>
                      </a:r>
                      <a:r>
                        <a:rPr lang="pt-BR" sz="20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 População Privada de Liberdade (n=753.966)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862.915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1575278"/>
                  </a:ext>
                </a:extLst>
              </a:tr>
              <a:tr h="56641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da Educação do Ensino Básico (creche, pré-escolas, ensino fundamental, ensino médio, profissionalizantes e EJA)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2.707.200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4677168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da Educação do Ensino Superior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719.818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238401"/>
                  </a:ext>
                </a:extLst>
              </a:tr>
              <a:tr h="11231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Forças de Segurança e Salvamento (n=604.511) e Forças Armadas (n=364.631) (Na 11ª etapa da Campanha iniciou-se a vacinação escalonada desses trabalhadores, restrita aos profissionais envolvidos nas ações de combate à covid-19, conforme Nota Técnica nº 297/2021)</a:t>
                      </a:r>
                      <a:r>
                        <a:rPr lang="pt-BR" sz="20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969.142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0432180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de Transporte Coletivo Rodoviário de Passageiros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678.264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84024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de Transporte Metroviário e Ferroviário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73.504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772572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de Transporte Aéreo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116.529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402541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de Transporte de </a:t>
                      </a:r>
                      <a:r>
                        <a:rPr lang="pt-BR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Aquaviário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41.515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40998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Caminhoneiros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1.241.061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939302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Portuários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111.397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389589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Industriais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5.323.291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167154"/>
                  </a:ext>
                </a:extLst>
              </a:tr>
              <a:tr h="2880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da limpeza urbana e manejo de resíduos sólidos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227.567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019153"/>
                  </a:ext>
                </a:extLst>
              </a:tr>
              <a:tr h="28803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78.470.700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906737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82A0FF95-66ED-4636-95D7-0CF7D80C9464}"/>
              </a:ext>
            </a:extLst>
          </p:cNvPr>
          <p:cNvSpPr/>
          <p:nvPr/>
        </p:nvSpPr>
        <p:spPr>
          <a:xfrm>
            <a:off x="2659036" y="1507491"/>
            <a:ext cx="19623715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pt-BR" sz="3600" b="0" dirty="0" smtClean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Grupos prioritários</a:t>
            </a:r>
            <a:endParaRPr lang="pt-BR" sz="3600" b="0" dirty="0">
              <a:solidFill>
                <a:srgbClr val="0070C0"/>
              </a:solidFill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4763138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"/>
          <p:cNvSpPr/>
          <p:nvPr/>
        </p:nvSpPr>
        <p:spPr>
          <a:xfrm>
            <a:off x="704693" y="752088"/>
            <a:ext cx="22974614" cy="12185493"/>
          </a:xfrm>
          <a:prstGeom prst="roundRect">
            <a:avLst>
              <a:gd name="adj" fmla="val 0"/>
            </a:avLst>
          </a:prstGeom>
          <a:ln w="38100">
            <a:solidFill>
              <a:srgbClr val="F5C34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6" name="136.png" descr="1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06" y="499585"/>
            <a:ext cx="2090131" cy="569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ss_MS_GOV.png" descr="Ass_MS_GO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0370" y="12113512"/>
            <a:ext cx="5310325" cy="121946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2A0FF95-66ED-4636-95D7-0CF7D80C9464}"/>
              </a:ext>
            </a:extLst>
          </p:cNvPr>
          <p:cNvSpPr/>
          <p:nvPr/>
        </p:nvSpPr>
        <p:spPr>
          <a:xfrm>
            <a:off x="2659036" y="925923"/>
            <a:ext cx="19623715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pt-BR" sz="4400" dirty="0" smtClean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Novas orientações – vacinação dos grupos prioritários</a:t>
            </a:r>
            <a:endParaRPr lang="pt-BR" sz="4400" dirty="0">
              <a:solidFill>
                <a:srgbClr val="0070C0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913932" y="3017861"/>
            <a:ext cx="21946534" cy="26064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just" fontAlgn="ctr"/>
            <a:r>
              <a:rPr lang="pt-BR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Acordado em reunião tripartite em 27 de maio de 2021</a:t>
            </a:r>
          </a:p>
          <a:p>
            <a:pPr marL="457200" indent="-457200" algn="just" fontAlgn="ctr">
              <a:buFont typeface="Wingdings" panose="05000000000000000000" pitchFamily="2" charset="2"/>
              <a:buChar char="ü"/>
            </a:pPr>
            <a:endParaRPr lang="pt-BR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5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Manter a vacinação dos grupos prioritários conforme PNO (14 ao 17)</a:t>
            </a:r>
          </a:p>
          <a:p>
            <a:pPr lvl="5" indent="0" algn="l">
              <a:lnSpc>
                <a:spcPct val="150000"/>
              </a:lnSpc>
            </a:pPr>
            <a:endParaRPr lang="pt-BR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471348"/>
              </p:ext>
            </p:extLst>
          </p:nvPr>
        </p:nvGraphicFramePr>
        <p:xfrm>
          <a:off x="3728601" y="5686254"/>
          <a:ext cx="10712017" cy="5053577"/>
        </p:xfrm>
        <a:graphic>
          <a:graphicData uri="http://schemas.openxmlformats.org/drawingml/2006/table">
            <a:tbl>
              <a:tblPr/>
              <a:tblGrid>
                <a:gridCol w="1031391">
                  <a:extLst>
                    <a:ext uri="{9D8B030D-6E8A-4147-A177-3AD203B41FA5}">
                      <a16:colId xmlns:a16="http://schemas.microsoft.com/office/drawing/2014/main" val="1121596761"/>
                    </a:ext>
                  </a:extLst>
                </a:gridCol>
                <a:gridCol w="7022757">
                  <a:extLst>
                    <a:ext uri="{9D8B030D-6E8A-4147-A177-3AD203B41FA5}">
                      <a16:colId xmlns:a16="http://schemas.microsoft.com/office/drawing/2014/main" val="550779348"/>
                    </a:ext>
                  </a:extLst>
                </a:gridCol>
                <a:gridCol w="2657869">
                  <a:extLst>
                    <a:ext uri="{9D8B030D-6E8A-4147-A177-3AD203B41FA5}">
                      <a16:colId xmlns:a16="http://schemas.microsoft.com/office/drawing/2014/main" val="2209755474"/>
                    </a:ext>
                  </a:extLst>
                </a:gridCol>
              </a:tblGrid>
              <a:tr h="109318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Grupo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Grupo prioritário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População estimada*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147628"/>
                  </a:ext>
                </a:extLst>
              </a:tr>
              <a:tr h="14053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com comorbidades** (n=18.218.730); </a:t>
                      </a:r>
                      <a:b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com Deficiência Permanente cadastradas no BPC*** (n=1.467.477);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19.686.207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6476189"/>
                  </a:ext>
                </a:extLst>
              </a:tr>
              <a:tr h="70814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com Deficiência Permanente (18 a 59 anos) sem cadastro no BPC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6.281.581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1820945"/>
                  </a:ext>
                </a:extLst>
              </a:tr>
              <a:tr h="70721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em Situação de Rua (18 a 59 anos)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140.559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063866"/>
                  </a:ext>
                </a:extLst>
              </a:tr>
              <a:tr h="105766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Funcionários do Sistema de Privação de Liberdade</a:t>
                      </a:r>
                      <a:r>
                        <a:rPr lang="pt-BR" sz="24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(n=108.949)</a:t>
                      </a:r>
                      <a:r>
                        <a:rPr lang="pt-BR" sz="24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 População Privada de Liberdade (n=753.966)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862.915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917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057682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"/>
          <p:cNvSpPr/>
          <p:nvPr/>
        </p:nvSpPr>
        <p:spPr>
          <a:xfrm>
            <a:off x="704693" y="752088"/>
            <a:ext cx="22974614" cy="12185493"/>
          </a:xfrm>
          <a:prstGeom prst="roundRect">
            <a:avLst>
              <a:gd name="adj" fmla="val 0"/>
            </a:avLst>
          </a:prstGeom>
          <a:ln w="38100">
            <a:solidFill>
              <a:srgbClr val="F5C34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6" name="136.png" descr="1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06" y="499585"/>
            <a:ext cx="2090131" cy="569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ss_MS_GOV.png" descr="Ass_MS_GO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0370" y="12113512"/>
            <a:ext cx="5310325" cy="121946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2A0FF95-66ED-4636-95D7-0CF7D80C9464}"/>
              </a:ext>
            </a:extLst>
          </p:cNvPr>
          <p:cNvSpPr/>
          <p:nvPr/>
        </p:nvSpPr>
        <p:spPr>
          <a:xfrm>
            <a:off x="2659036" y="925923"/>
            <a:ext cx="19623715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pt-BR" sz="4400" dirty="0" smtClean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Novas orientações – vacinação dos grupos prioritários</a:t>
            </a:r>
            <a:endParaRPr lang="pt-BR" sz="4400" dirty="0">
              <a:solidFill>
                <a:srgbClr val="0070C0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839404" y="2228923"/>
            <a:ext cx="22705192" cy="26064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just" fontAlgn="ctr"/>
            <a:r>
              <a:rPr lang="pt-BR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Acordado em reunião tripartite em 27 de maio de 2021</a:t>
            </a:r>
          </a:p>
          <a:p>
            <a:pPr marL="457200" indent="-457200" algn="just" fontAlgn="ctr">
              <a:buFont typeface="Wingdings" panose="05000000000000000000" pitchFamily="2" charset="2"/>
              <a:buChar char="ü"/>
            </a:pPr>
            <a:endParaRPr lang="pt-BR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5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Iniciar em paralelo o grupo de TRABALHADORES DA EDUCAÇÃO com um percentual a ser definido a cada quantitativo de vacinas entregues ao Ministério da Saúde</a:t>
            </a:r>
            <a:endParaRPr lang="pt-BR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686643"/>
              </p:ext>
            </p:extLst>
          </p:nvPr>
        </p:nvGraphicFramePr>
        <p:xfrm>
          <a:off x="3726611" y="5995118"/>
          <a:ext cx="15734582" cy="4692768"/>
        </p:xfrm>
        <a:graphic>
          <a:graphicData uri="http://schemas.openxmlformats.org/drawingml/2006/table">
            <a:tbl>
              <a:tblPr/>
              <a:tblGrid>
                <a:gridCol w="1380087">
                  <a:extLst>
                    <a:ext uri="{9D8B030D-6E8A-4147-A177-3AD203B41FA5}">
                      <a16:colId xmlns:a16="http://schemas.microsoft.com/office/drawing/2014/main" val="731769231"/>
                    </a:ext>
                  </a:extLst>
                </a:gridCol>
                <a:gridCol w="11722704">
                  <a:extLst>
                    <a:ext uri="{9D8B030D-6E8A-4147-A177-3AD203B41FA5}">
                      <a16:colId xmlns:a16="http://schemas.microsoft.com/office/drawing/2014/main" val="1713214570"/>
                    </a:ext>
                  </a:extLst>
                </a:gridCol>
                <a:gridCol w="2631791">
                  <a:extLst>
                    <a:ext uri="{9D8B030D-6E8A-4147-A177-3AD203B41FA5}">
                      <a16:colId xmlns:a16="http://schemas.microsoft.com/office/drawing/2014/main" val="1188114504"/>
                    </a:ext>
                  </a:extLst>
                </a:gridCol>
              </a:tblGrid>
              <a:tr h="141996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Grupo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Grupo prioritário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População estimada*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106365"/>
                  </a:ext>
                </a:extLst>
              </a:tr>
              <a:tr h="224760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da Educação do Ensino Básico (creche, pré-escolas, ensino fundamental, ensino médio, profissionalizantes e EJA)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2.707.200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490928"/>
                  </a:ext>
                </a:extLst>
              </a:tr>
              <a:tr h="102519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da Educação do Ensino Superior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719.818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5252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523091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"/>
          <p:cNvSpPr/>
          <p:nvPr/>
        </p:nvSpPr>
        <p:spPr>
          <a:xfrm>
            <a:off x="704693" y="752088"/>
            <a:ext cx="22974614" cy="12185493"/>
          </a:xfrm>
          <a:prstGeom prst="roundRect">
            <a:avLst>
              <a:gd name="adj" fmla="val 0"/>
            </a:avLst>
          </a:prstGeom>
          <a:ln w="38100">
            <a:solidFill>
              <a:srgbClr val="F5C34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6" name="136.png" descr="1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06" y="499585"/>
            <a:ext cx="2090131" cy="569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ss_MS_GOV.png" descr="Ass_MS_GO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0370" y="12113512"/>
            <a:ext cx="5310325" cy="121946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2A0FF95-66ED-4636-95D7-0CF7D80C9464}"/>
              </a:ext>
            </a:extLst>
          </p:cNvPr>
          <p:cNvSpPr/>
          <p:nvPr/>
        </p:nvSpPr>
        <p:spPr>
          <a:xfrm>
            <a:off x="2659036" y="925923"/>
            <a:ext cx="19623715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pt-BR" sz="4400" dirty="0" smtClean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Novas orientações – vacinação dos grupos prioritários</a:t>
            </a:r>
            <a:endParaRPr lang="pt-BR" sz="4400" dirty="0">
              <a:solidFill>
                <a:srgbClr val="0070C0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793163" y="2196951"/>
            <a:ext cx="22705192" cy="18678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just" fontAlgn="ctr"/>
            <a:r>
              <a:rPr lang="pt-BR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Acordado em reunião tripartite em 27 de maio de 2021</a:t>
            </a:r>
          </a:p>
          <a:p>
            <a:pPr marL="457200" indent="-457200" algn="just" fontAlgn="ctr">
              <a:buFont typeface="Wingdings" panose="05000000000000000000" pitchFamily="2" charset="2"/>
              <a:buChar char="ü"/>
            </a:pPr>
            <a:endParaRPr lang="pt-BR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5" indent="0" algn="l">
              <a:lnSpc>
                <a:spcPct val="150000"/>
              </a:lnSpc>
            </a:pPr>
            <a:r>
              <a:rPr lang="pt-BR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Após conclusão dos grupos 14 a 19 (próximo slide)</a:t>
            </a:r>
            <a:endParaRPr lang="pt-BR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223897"/>
              </p:ext>
            </p:extLst>
          </p:nvPr>
        </p:nvGraphicFramePr>
        <p:xfrm>
          <a:off x="3335306" y="4670596"/>
          <a:ext cx="16108633" cy="7661157"/>
        </p:xfrm>
        <a:graphic>
          <a:graphicData uri="http://schemas.openxmlformats.org/drawingml/2006/table">
            <a:tbl>
              <a:tblPr/>
              <a:tblGrid>
                <a:gridCol w="1412895">
                  <a:extLst>
                    <a:ext uri="{9D8B030D-6E8A-4147-A177-3AD203B41FA5}">
                      <a16:colId xmlns:a16="http://schemas.microsoft.com/office/drawing/2014/main" val="1537737114"/>
                    </a:ext>
                  </a:extLst>
                </a:gridCol>
                <a:gridCol w="12001383">
                  <a:extLst>
                    <a:ext uri="{9D8B030D-6E8A-4147-A177-3AD203B41FA5}">
                      <a16:colId xmlns:a16="http://schemas.microsoft.com/office/drawing/2014/main" val="575410972"/>
                    </a:ext>
                  </a:extLst>
                </a:gridCol>
                <a:gridCol w="2694355">
                  <a:extLst>
                    <a:ext uri="{9D8B030D-6E8A-4147-A177-3AD203B41FA5}">
                      <a16:colId xmlns:a16="http://schemas.microsoft.com/office/drawing/2014/main" val="774773217"/>
                    </a:ext>
                  </a:extLst>
                </a:gridCol>
              </a:tblGrid>
              <a:tr h="113362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Grupo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Grupo prioritário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População estimada*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724106"/>
                  </a:ext>
                </a:extLst>
              </a:tr>
              <a:tr h="14152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com comorbidades** (n=18.218.730); </a:t>
                      </a:r>
                      <a:b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com Deficiência Permanente cadastradas no BPC*** (n=1.467.477);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19.686.207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116565"/>
                  </a:ext>
                </a:extLst>
              </a:tr>
              <a:tr h="85205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com Deficiência Permanente (18 a 59 anos) sem cadastro no BPC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6.281.581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777459"/>
                  </a:ext>
                </a:extLst>
              </a:tr>
              <a:tr h="57048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Pessoas em Situação de Rua (18 a 59 anos)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140.559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883115"/>
                  </a:ext>
                </a:extLst>
              </a:tr>
              <a:tr h="113362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Funcionários do Sistema de Privação de </a:t>
                      </a:r>
                      <a:r>
                        <a:rPr lang="pt-BR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Liberdade</a:t>
                      </a:r>
                      <a:r>
                        <a:rPr lang="pt-BR" sz="2400" b="1" i="0" u="none" strike="noStrike" baseline="30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(n=108.949)</a:t>
                      </a:r>
                      <a:r>
                        <a:rPr lang="pt-BR" sz="2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 População Privada de Liberdade (n=753.966)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862.915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8527409"/>
                  </a:ext>
                </a:extLst>
              </a:tr>
              <a:tr h="14152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da Educação do Ensino Básico (creche, pré-escolas, ensino fundamental, ensino médio, profissionalizantes e EJA)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2.707.200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325804"/>
                  </a:ext>
                </a:extLst>
              </a:tr>
              <a:tr h="57048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da Educação do Ensino Superior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719.818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894978"/>
                  </a:ext>
                </a:extLst>
              </a:tr>
              <a:tr h="57048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30.398.280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325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40335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"/>
          <p:cNvSpPr/>
          <p:nvPr/>
        </p:nvSpPr>
        <p:spPr>
          <a:xfrm>
            <a:off x="704693" y="752088"/>
            <a:ext cx="22974614" cy="12185493"/>
          </a:xfrm>
          <a:prstGeom prst="roundRect">
            <a:avLst>
              <a:gd name="adj" fmla="val 0"/>
            </a:avLst>
          </a:prstGeom>
          <a:ln w="38100">
            <a:solidFill>
              <a:srgbClr val="F5C34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6" name="136.png" descr="1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06" y="499585"/>
            <a:ext cx="2090131" cy="569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ss_MS_GOV.png" descr="Ass_MS_GO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0370" y="12113512"/>
            <a:ext cx="5310325" cy="121946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2A0FF95-66ED-4636-95D7-0CF7D80C9464}"/>
              </a:ext>
            </a:extLst>
          </p:cNvPr>
          <p:cNvSpPr/>
          <p:nvPr/>
        </p:nvSpPr>
        <p:spPr>
          <a:xfrm>
            <a:off x="2659036" y="925923"/>
            <a:ext cx="19623715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pt-BR" sz="4400" dirty="0" smtClean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Novas orientações – vacinação dos grupos prioritários</a:t>
            </a:r>
            <a:endParaRPr lang="pt-BR" sz="4400" dirty="0">
              <a:solidFill>
                <a:srgbClr val="0070C0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839404" y="2190636"/>
            <a:ext cx="22705192" cy="26064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just" fontAlgn="ctr"/>
            <a:r>
              <a:rPr lang="pt-BR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Acordado em reunião tripartite em 27 de maio de 2021</a:t>
            </a:r>
          </a:p>
          <a:p>
            <a:pPr marL="457200" indent="-457200" algn="just" fontAlgn="ctr">
              <a:buFont typeface="Wingdings" panose="05000000000000000000" pitchFamily="2" charset="2"/>
              <a:buChar char="ü"/>
            </a:pPr>
            <a:endParaRPr lang="pt-BR" dirty="0">
              <a:solidFill>
                <a:srgbClr val="004F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5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pt-BR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niciar </a:t>
            </a:r>
            <a:r>
              <a:rPr lang="pt-BR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 um percentual POR FAIXA ETÁRIA DA MAIOR PARA </a:t>
            </a:r>
            <a:r>
              <a:rPr lang="pt-BR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MENOR (59 a 55, 54 a 50...) </a:t>
            </a:r>
            <a:r>
              <a:rPr lang="pt-BR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um percentual para os segmentos abaixo já elencados no PNO.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509661"/>
              </p:ext>
            </p:extLst>
          </p:nvPr>
        </p:nvGraphicFramePr>
        <p:xfrm>
          <a:off x="4741855" y="4951877"/>
          <a:ext cx="14527349" cy="7161635"/>
        </p:xfrm>
        <a:graphic>
          <a:graphicData uri="http://schemas.openxmlformats.org/drawingml/2006/table">
            <a:tbl>
              <a:tblPr/>
              <a:tblGrid>
                <a:gridCol w="1274199">
                  <a:extLst>
                    <a:ext uri="{9D8B030D-6E8A-4147-A177-3AD203B41FA5}">
                      <a16:colId xmlns:a16="http://schemas.microsoft.com/office/drawing/2014/main" val="2682169085"/>
                    </a:ext>
                  </a:extLst>
                </a:gridCol>
                <a:gridCol w="10823282">
                  <a:extLst>
                    <a:ext uri="{9D8B030D-6E8A-4147-A177-3AD203B41FA5}">
                      <a16:colId xmlns:a16="http://schemas.microsoft.com/office/drawing/2014/main" val="149666563"/>
                    </a:ext>
                  </a:extLst>
                </a:gridCol>
                <a:gridCol w="2429868">
                  <a:extLst>
                    <a:ext uri="{9D8B030D-6E8A-4147-A177-3AD203B41FA5}">
                      <a16:colId xmlns:a16="http://schemas.microsoft.com/office/drawing/2014/main" val="2464569819"/>
                    </a:ext>
                  </a:extLst>
                </a:gridCol>
              </a:tblGrid>
              <a:tr h="98627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Grupo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Grupo prioritário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População estimada*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891886"/>
                  </a:ext>
                </a:extLst>
              </a:tr>
              <a:tr h="245610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Forças de Segurança e Salvamento (n=604.511) e Forças Armadas (n=364.631) (Na 11ª etapa da Campanha iniciou-se a vacinação escalonada desses trabalhadores, restrita aos profissionais envolvidos nas ações de combate à covid-19, conforme Nota Técnica nº 297/2021)</a:t>
                      </a:r>
                      <a:r>
                        <a:rPr lang="pt-BR" sz="2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969.142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236186"/>
                  </a:ext>
                </a:extLst>
              </a:tr>
              <a:tr h="7412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de Transporte Coletivo Rodoviário de Passageiros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678.264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268257"/>
                  </a:ext>
                </a:extLst>
              </a:tr>
              <a:tr h="49632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de Transporte Metroviário e Ferroviário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73.504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64320"/>
                  </a:ext>
                </a:extLst>
              </a:tr>
              <a:tr h="49632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de Transporte </a:t>
                      </a:r>
                      <a:r>
                        <a:rPr lang="pt-B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Aéreo </a:t>
                      </a:r>
                      <a:r>
                        <a:rPr lang="pt-BR" sz="24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(78%) – FALTA 22%</a:t>
                      </a:r>
                      <a:endParaRPr lang="pt-BR" sz="2400" b="1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116.529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376770"/>
                  </a:ext>
                </a:extLst>
              </a:tr>
              <a:tr h="49632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de Transporte de </a:t>
                      </a:r>
                      <a:r>
                        <a:rPr lang="pt-BR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Aquaviário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41.515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310915"/>
                  </a:ext>
                </a:extLst>
              </a:tr>
              <a:tr h="49632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Caminhoneiros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1.241.061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893089"/>
                  </a:ext>
                </a:extLst>
              </a:tr>
              <a:tr h="49632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Industriais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5.323.291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643688"/>
                  </a:ext>
                </a:extLst>
              </a:tr>
              <a:tr h="49632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Trabalhadores da limpeza urbana e manejo de resíduos sólidos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227.567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227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72654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136.png" descr="1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06" y="499585"/>
            <a:ext cx="2090131" cy="569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ss_MS_GOV.png" descr="Ass_MS_GO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0370" y="12113512"/>
            <a:ext cx="5310325" cy="121946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2A0FF95-66ED-4636-95D7-0CF7D80C9464}"/>
              </a:ext>
            </a:extLst>
          </p:cNvPr>
          <p:cNvSpPr/>
          <p:nvPr/>
        </p:nvSpPr>
        <p:spPr>
          <a:xfrm>
            <a:off x="2659036" y="1068798"/>
            <a:ext cx="19623715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pt-BR" sz="44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Evolução da Campanha Nacional de Vacinação contra a COVID-19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568906" y="3597720"/>
            <a:ext cx="23032527" cy="85157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3200" i="0" u="none" strike="noStrike" cap="none" spc="0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uFillTx/>
                <a:sym typeface="Helvetica Neue"/>
              </a:rPr>
              <a:t>RESUMINDO!</a:t>
            </a:r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 b="0" dirty="0"/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Manter a vacinação dos grupos prioritários, conforme previsto no </a:t>
            </a:r>
            <a:r>
              <a:rPr lang="pt-BR" b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PNO e; 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b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Estados </a:t>
            </a:r>
            <a:r>
              <a:rPr lang="pt-BR" b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lang="pt-BR" b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Municípios </a:t>
            </a:r>
            <a:r>
              <a:rPr lang="pt-BR" b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não apresentam demanda ou tenham demanda diminuída para </a:t>
            </a:r>
            <a:r>
              <a:rPr lang="pt-BR" b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vacinação </a:t>
            </a:r>
            <a:r>
              <a:rPr lang="pt-BR" b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 grupos com maior vulnerabilidade (comorbidades</a:t>
            </a:r>
            <a:r>
              <a:rPr lang="pt-BR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pessoas com deficiência permanente, população em situação de rua, funcionários do sistema penitenciário, população privada </a:t>
            </a:r>
            <a:r>
              <a:rPr lang="pt-BR" b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liberdade) poderão pactuar em CIB a adoção imediata da estratégia de vacinação segundo a faixa etária em ordem decrescente de idade garantindo o percentual para continuidade da vacinação dos demais grupos prioritários.</a:t>
            </a:r>
          </a:p>
          <a:p>
            <a:pPr algn="l">
              <a:lnSpc>
                <a:spcPct val="150000"/>
              </a:lnSpc>
            </a:pPr>
            <a:endParaRPr lang="pt-BR" b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</a:pP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kumimoji="0" lang="pt-BR" sz="32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sym typeface="Helvetica Neue"/>
            </a:endParaRPr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 dirty="0"/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39664308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-24083" y="-11391"/>
            <a:ext cx="24432166" cy="13738782"/>
          </a:xfrm>
          <a:prstGeom prst="rect">
            <a:avLst/>
          </a:prstGeom>
          <a:solidFill>
            <a:srgbClr val="102D7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51049" y="24249"/>
            <a:ext cx="16804752" cy="13718953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03213F7-CF1F-462D-A52D-274109ACEF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1928" y="12159103"/>
            <a:ext cx="6608637" cy="804742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0FBE03B-A27C-4F2C-960F-CDB7566F4F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0072" y="-112927"/>
            <a:ext cx="4373928" cy="3094666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143000" y="6061012"/>
            <a:ext cx="10477500" cy="9752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/>
            <a:r>
              <a:rPr lang="pt-BR" sz="540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OBRIGADA</a:t>
            </a:r>
            <a:endParaRPr kumimoji="0" lang="pt-BR" sz="3200" i="0" u="none" strike="noStrike" cap="none" spc="0" normalizeH="0" baseline="0" dirty="0">
              <a:ln>
                <a:noFill/>
              </a:ln>
              <a:solidFill>
                <a:srgbClr val="004F8A"/>
              </a:solidFill>
              <a:effectLst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Neue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143000" y="12388689"/>
            <a:ext cx="10477500" cy="5751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/>
            <a:r>
              <a:rPr lang="pt-BR" sz="2800" dirty="0" smtClean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 </a:t>
            </a:r>
            <a:r>
              <a:rPr lang="pt-BR" sz="2800" dirty="0">
                <a:solidFill>
                  <a:srgbClr val="004F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Maio de 2021</a:t>
            </a:r>
            <a:endParaRPr kumimoji="0" lang="pt-BR" sz="2800" i="0" u="none" strike="noStrike" cap="none" spc="0" normalizeH="0" baseline="0" dirty="0">
              <a:ln>
                <a:noFill/>
              </a:ln>
              <a:solidFill>
                <a:srgbClr val="004F8A"/>
              </a:solidFill>
              <a:effectLst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60683975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"/>
          <p:cNvSpPr/>
          <p:nvPr/>
        </p:nvSpPr>
        <p:spPr>
          <a:xfrm>
            <a:off x="704693" y="752088"/>
            <a:ext cx="22974614" cy="12185493"/>
          </a:xfrm>
          <a:prstGeom prst="roundRect">
            <a:avLst>
              <a:gd name="adj" fmla="val 0"/>
            </a:avLst>
          </a:prstGeom>
          <a:ln w="38100">
            <a:solidFill>
              <a:srgbClr val="F5C34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6" name="136.png" descr="1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06" y="499585"/>
            <a:ext cx="2090131" cy="569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ss_MS_GOV.png" descr="Ass_MS_GO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0370" y="12113512"/>
            <a:ext cx="5310325" cy="1219461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E2AAA9B9-0EAB-4AF1-9DA7-8B99D8BF10C4}"/>
              </a:ext>
            </a:extLst>
          </p:cNvPr>
          <p:cNvSpPr txBox="1"/>
          <p:nvPr/>
        </p:nvSpPr>
        <p:spPr>
          <a:xfrm>
            <a:off x="14768981" y="3741790"/>
            <a:ext cx="6281269" cy="7738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1B6D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Pessoas Vacinadas com D2</a:t>
            </a:r>
          </a:p>
        </p:txBody>
      </p:sp>
      <p:grpSp>
        <p:nvGrpSpPr>
          <p:cNvPr id="9" name="Agrupar 8"/>
          <p:cNvGrpSpPr/>
          <p:nvPr/>
        </p:nvGrpSpPr>
        <p:grpSpPr>
          <a:xfrm>
            <a:off x="4393686" y="5910078"/>
            <a:ext cx="3583033" cy="2380532"/>
            <a:chOff x="3250686" y="7986528"/>
            <a:chExt cx="3583033" cy="2380532"/>
          </a:xfrm>
        </p:grpSpPr>
        <p:sp>
          <p:nvSpPr>
            <p:cNvPr id="35" name="Retângulo 34"/>
            <p:cNvSpPr/>
            <p:nvPr/>
          </p:nvSpPr>
          <p:spPr>
            <a:xfrm>
              <a:off x="3250686" y="7986528"/>
              <a:ext cx="3583033" cy="1924051"/>
            </a:xfrm>
            <a:prstGeom prst="rect">
              <a:avLst/>
            </a:prstGeom>
            <a:solidFill>
              <a:srgbClr val="FFC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4" name="CaixaDeTexto 3"/>
            <p:cNvSpPr txBox="1"/>
            <p:nvPr/>
          </p:nvSpPr>
          <p:spPr>
            <a:xfrm>
              <a:off x="3653808" y="8253021"/>
              <a:ext cx="2814887" cy="2114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pt-BR" dirty="0">
                  <a:solidFill>
                    <a:srgbClr val="1B6DB8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64.568.609</a:t>
              </a:r>
            </a:p>
            <a:p>
              <a:pPr algn="l">
                <a:lnSpc>
                  <a:spcPct val="200000"/>
                </a:lnSpc>
              </a:pPr>
              <a:endParaRPr lang="pt-BR" dirty="0">
                <a:solidFill>
                  <a:srgbClr val="1B6D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40" name="Seta para baixo 39"/>
          <p:cNvSpPr/>
          <p:nvPr/>
        </p:nvSpPr>
        <p:spPr>
          <a:xfrm>
            <a:off x="11014401" y="4593647"/>
            <a:ext cx="978657" cy="836803"/>
          </a:xfrm>
          <a:prstGeom prst="downArrow">
            <a:avLst/>
          </a:prstGeom>
          <a:solidFill>
            <a:srgbClr val="1B6DB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393687" y="3758269"/>
            <a:ext cx="3583032" cy="571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1B6D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Doses aplicadas </a:t>
            </a:r>
          </a:p>
        </p:txBody>
      </p:sp>
      <p:sp>
        <p:nvSpPr>
          <p:cNvPr id="8" name="Retângulo 7"/>
          <p:cNvSpPr/>
          <p:nvPr/>
        </p:nvSpPr>
        <p:spPr>
          <a:xfrm>
            <a:off x="8517741" y="3758269"/>
            <a:ext cx="5710218" cy="619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1B6D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Pessoas Vacinadas com D1</a:t>
            </a:r>
          </a:p>
        </p:txBody>
      </p:sp>
      <p:sp>
        <p:nvSpPr>
          <p:cNvPr id="36" name="Seta para baixo 39"/>
          <p:cNvSpPr/>
          <p:nvPr/>
        </p:nvSpPr>
        <p:spPr>
          <a:xfrm>
            <a:off x="5695874" y="4620695"/>
            <a:ext cx="978657" cy="836803"/>
          </a:xfrm>
          <a:prstGeom prst="downArrow">
            <a:avLst/>
          </a:prstGeom>
          <a:solidFill>
            <a:srgbClr val="1B6DB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1" name="Seta para baixo 39"/>
          <p:cNvSpPr/>
          <p:nvPr/>
        </p:nvSpPr>
        <p:spPr>
          <a:xfrm>
            <a:off x="17111600" y="4582594"/>
            <a:ext cx="978657" cy="836803"/>
          </a:xfrm>
          <a:prstGeom prst="downArrow">
            <a:avLst/>
          </a:prstGeom>
          <a:solidFill>
            <a:srgbClr val="1B6DB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42" name="Agrupar 41"/>
          <p:cNvGrpSpPr/>
          <p:nvPr/>
        </p:nvGrpSpPr>
        <p:grpSpPr>
          <a:xfrm>
            <a:off x="9727686" y="5929128"/>
            <a:ext cx="3583033" cy="2375378"/>
            <a:chOff x="3250686" y="7986528"/>
            <a:chExt cx="3583033" cy="2375378"/>
          </a:xfrm>
        </p:grpSpPr>
        <p:sp>
          <p:nvSpPr>
            <p:cNvPr id="43" name="Retângulo 42"/>
            <p:cNvSpPr/>
            <p:nvPr/>
          </p:nvSpPr>
          <p:spPr>
            <a:xfrm>
              <a:off x="3250686" y="7986528"/>
              <a:ext cx="3583033" cy="1924051"/>
            </a:xfrm>
            <a:prstGeom prst="rect">
              <a:avLst/>
            </a:prstGeom>
            <a:solidFill>
              <a:srgbClr val="FFC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44" name="CaixaDeTexto 43"/>
            <p:cNvSpPr txBox="1"/>
            <p:nvPr/>
          </p:nvSpPr>
          <p:spPr>
            <a:xfrm>
              <a:off x="3825687" y="8247867"/>
              <a:ext cx="2814887" cy="2114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pt-BR" dirty="0">
                  <a:solidFill>
                    <a:srgbClr val="1B6DB8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43.239.648</a:t>
              </a:r>
            </a:p>
            <a:p>
              <a:pPr algn="l">
                <a:lnSpc>
                  <a:spcPct val="200000"/>
                </a:lnSpc>
              </a:pPr>
              <a:endParaRPr lang="pt-BR" dirty="0">
                <a:solidFill>
                  <a:srgbClr val="1B6DB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5" name="Agrupar 44"/>
          <p:cNvGrpSpPr/>
          <p:nvPr/>
        </p:nvGrpSpPr>
        <p:grpSpPr>
          <a:xfrm>
            <a:off x="15766536" y="5929128"/>
            <a:ext cx="3583033" cy="1924051"/>
            <a:chOff x="3250686" y="7986528"/>
            <a:chExt cx="3583033" cy="1924051"/>
          </a:xfrm>
        </p:grpSpPr>
        <p:sp>
          <p:nvSpPr>
            <p:cNvPr id="46" name="Retângulo 45"/>
            <p:cNvSpPr/>
            <p:nvPr/>
          </p:nvSpPr>
          <p:spPr>
            <a:xfrm>
              <a:off x="3250686" y="7986528"/>
              <a:ext cx="3583033" cy="1924051"/>
            </a:xfrm>
            <a:prstGeom prst="rect">
              <a:avLst/>
            </a:prstGeom>
            <a:solidFill>
              <a:srgbClr val="FFC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47" name="CaixaDeTexto 46"/>
            <p:cNvSpPr txBox="1"/>
            <p:nvPr/>
          </p:nvSpPr>
          <p:spPr>
            <a:xfrm>
              <a:off x="3832348" y="8247867"/>
              <a:ext cx="2814887" cy="11291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pt-BR" dirty="0">
                  <a:solidFill>
                    <a:srgbClr val="1B6DB8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21.328.961</a:t>
              </a:r>
            </a:p>
          </p:txBody>
        </p:sp>
      </p:grpSp>
      <p:sp>
        <p:nvSpPr>
          <p:cNvPr id="10" name="CaixaDeTexto 9"/>
          <p:cNvSpPr txBox="1"/>
          <p:nvPr/>
        </p:nvSpPr>
        <p:spPr>
          <a:xfrm>
            <a:off x="699230" y="12932284"/>
            <a:ext cx="22021800" cy="7598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/>
            <a:r>
              <a:rPr kumimoji="0" lang="pt-BR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Neue"/>
              </a:rPr>
              <a:t>Fonte:</a:t>
            </a:r>
            <a:r>
              <a:rPr kumimoji="0" lang="pt-BR" sz="20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Neue"/>
              </a:rPr>
              <a:t> Rede Nacional de Dados em Saúde- RNDS. Atualizado em 27/05/2021, às 02:57:27. Disponível em</a:t>
            </a:r>
            <a:r>
              <a:rPr lang="pt-BR" sz="2000" b="0" dirty="0"/>
              <a:t>: </a:t>
            </a:r>
            <a:r>
              <a:rPr lang="pt-BR" sz="2000" b="0" dirty="0">
                <a:hlinkClick r:id="rId4"/>
              </a:rPr>
              <a:t>https://qsprod.saude.gov.br/extensions/DEMAS_C19Vacina/DEMAS_C19Vacina.html</a:t>
            </a:r>
            <a:r>
              <a:rPr lang="pt-BR" sz="2000" b="0" dirty="0"/>
              <a:t> . </a:t>
            </a:r>
            <a:endParaRPr kumimoji="0" lang="pt-BR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 Neue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E4A41BC-60EC-4749-8BA7-2DF60A4FC3DA}"/>
              </a:ext>
            </a:extLst>
          </p:cNvPr>
          <p:cNvSpPr/>
          <p:nvPr/>
        </p:nvSpPr>
        <p:spPr>
          <a:xfrm>
            <a:off x="2659036" y="1068798"/>
            <a:ext cx="19623715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pt-BR" sz="44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Evolução da Campanha Nacional de Vacinação contra a COVID-19</a:t>
            </a:r>
          </a:p>
        </p:txBody>
      </p:sp>
    </p:spTree>
    <p:extLst>
      <p:ext uri="{BB962C8B-B14F-4D97-AF65-F5344CB8AC3E}">
        <p14:creationId xmlns:p14="http://schemas.microsoft.com/office/powerpoint/2010/main" val="9731795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90902548CB2D40ABBBDE5E1E357B6C" ma:contentTypeVersion="11" ma:contentTypeDescription="Create a new document." ma:contentTypeScope="" ma:versionID="69bbc4a2c799f41b9604257e5e6ecadd">
  <xsd:schema xmlns:xsd="http://www.w3.org/2001/XMLSchema" xmlns:xs="http://www.w3.org/2001/XMLSchema" xmlns:p="http://schemas.microsoft.com/office/2006/metadata/properties" xmlns:ns3="8c04557f-fd53-4c74-80a8-0d8bfa82ceea" xmlns:ns4="b0ada803-87a5-4f80-bf3c-49fd012dc2db" targetNamespace="http://schemas.microsoft.com/office/2006/metadata/properties" ma:root="true" ma:fieldsID="08a4e193ddb9d2482d75e435e3780820" ns3:_="" ns4:_="">
    <xsd:import namespace="8c04557f-fd53-4c74-80a8-0d8bfa82ceea"/>
    <xsd:import namespace="b0ada803-87a5-4f80-bf3c-49fd012dc2d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04557f-fd53-4c74-80a8-0d8bfa82cee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ada803-87a5-4f80-bf3c-49fd012dc2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E236C4-63FD-4C0C-9019-9CD41534D93B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8c04557f-fd53-4c74-80a8-0d8bfa82ceea"/>
    <ds:schemaRef ds:uri="b0ada803-87a5-4f80-bf3c-49fd012dc2db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5FF583-4801-428E-AC9F-46796D5E8A9E}">
  <ds:schemaRefs>
    <ds:schemaRef ds:uri="http://purl.org/dc/elements/1.1/"/>
    <ds:schemaRef ds:uri="http://schemas.microsoft.com/office/2006/metadata/properties"/>
    <ds:schemaRef ds:uri="http://purl.org/dc/dcmitype/"/>
    <ds:schemaRef ds:uri="http://schemas.openxmlformats.org/package/2006/metadata/core-properties"/>
    <ds:schemaRef ds:uri="b0ada803-87a5-4f80-bf3c-49fd012dc2db"/>
    <ds:schemaRef ds:uri="http://purl.org/dc/terms/"/>
    <ds:schemaRef ds:uri="http://schemas.microsoft.com/office/2006/documentManagement/types"/>
    <ds:schemaRef ds:uri="http://schemas.microsoft.com/office/infopath/2007/PartnerControls"/>
    <ds:schemaRef ds:uri="8c04557f-fd53-4c74-80a8-0d8bfa82cee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2845BC6-DE55-4232-AE68-CE941A2BE3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7269</TotalTime>
  <Words>1521</Words>
  <Application>Microsoft Office PowerPoint</Application>
  <PresentationFormat>Personalizar</PresentationFormat>
  <Paragraphs>331</Paragraphs>
  <Slides>15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5" baseType="lpstr">
      <vt:lpstr>Arial</vt:lpstr>
      <vt:lpstr>Calibri</vt:lpstr>
      <vt:lpstr>Helvetica Light</vt:lpstr>
      <vt:lpstr>Helvetica Neue</vt:lpstr>
      <vt:lpstr>Helvetica Neue Light</vt:lpstr>
      <vt:lpstr>Helvetica Neue Medium</vt:lpstr>
      <vt:lpstr>Helvetica Neue Thin</vt:lpstr>
      <vt:lpstr>Tahoma</vt:lpstr>
      <vt:lpstr>Wingdings</vt:lpstr>
      <vt:lpstr>White</vt:lpstr>
      <vt:lpstr>Apresentação do PowerPoint</vt:lpstr>
      <vt:lpstr>  Plano de Operacionalização </vt:lpstr>
      <vt:lpstr>  Plano de Operacionalização 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ciadecomunicacao</dc:creator>
  <cp:lastModifiedBy>Francieli Fontana Sutile Tardetti Fantinato</cp:lastModifiedBy>
  <cp:revision>451</cp:revision>
  <cp:lastPrinted>2021-04-20T18:49:42Z</cp:lastPrinted>
  <dcterms:modified xsi:type="dcterms:W3CDTF">2021-05-27T14:07:07Z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0x0101001D90902548CB2D40ABBBDE5E1E357B6C</vt:lpwstr>
  </property>
</Properties>
</file>